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ABBAAD8-94D1-4D82-99DB-5A07268F6603}" type="datetimeFigureOut">
              <a:rPr lang="en-US" smtClean="0"/>
              <a:pPr/>
              <a:t>6/19/2012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BE9C95F-8C53-489B-81EE-70CB6DA1A84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BBAAD8-94D1-4D82-99DB-5A07268F6603}" type="datetimeFigureOut">
              <a:rPr lang="en-US" smtClean="0"/>
              <a:pPr/>
              <a:t>6/19/2012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E9C95F-8C53-489B-81EE-70CB6DA1A8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ABBAAD8-94D1-4D82-99DB-5A07268F6603}" type="datetimeFigureOut">
              <a:rPr lang="en-US" smtClean="0"/>
              <a:pPr/>
              <a:t>6/19/2012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BE9C95F-8C53-489B-81EE-70CB6DA1A8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BBAAD8-94D1-4D82-99DB-5A07268F6603}" type="datetimeFigureOut">
              <a:rPr lang="en-US" smtClean="0"/>
              <a:pPr/>
              <a:t>6/19/2012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BE9C95F-8C53-489B-81EE-70CB6DA1A84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ABBAAD8-94D1-4D82-99DB-5A07268F6603}" type="datetimeFigureOut">
              <a:rPr lang="en-US" smtClean="0"/>
              <a:pPr/>
              <a:t>6/19/2012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FBE9C95F-8C53-489B-81EE-70CB6DA1A84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BBAAD8-94D1-4D82-99DB-5A07268F6603}" type="datetimeFigureOut">
              <a:rPr lang="en-US" smtClean="0"/>
              <a:pPr/>
              <a:t>6/19/2012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BE9C95F-8C53-489B-81EE-70CB6DA1A84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BBAAD8-94D1-4D82-99DB-5A07268F6603}" type="datetimeFigureOut">
              <a:rPr lang="en-US" smtClean="0"/>
              <a:pPr/>
              <a:t>6/19/2012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BE9C95F-8C53-489B-81EE-70CB6DA1A84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ABBAAD8-94D1-4D82-99DB-5A07268F6603}" type="datetimeFigureOut">
              <a:rPr lang="en-US" smtClean="0"/>
              <a:pPr/>
              <a:t>6/19/2012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BE9C95F-8C53-489B-81EE-70CB6DA1A84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ABBAAD8-94D1-4D82-99DB-5A07268F6603}" type="datetimeFigureOut">
              <a:rPr lang="en-US" smtClean="0"/>
              <a:pPr/>
              <a:t>6/19/2012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FBE9C95F-8C53-489B-81EE-70CB6DA1A84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BBAAD8-94D1-4D82-99DB-5A07268F6603}" type="datetimeFigureOut">
              <a:rPr lang="en-US" smtClean="0"/>
              <a:pPr/>
              <a:t>6/19/2012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BE9C95F-8C53-489B-81EE-70CB6DA1A84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ABBAAD8-94D1-4D82-99DB-5A07268F6603}" type="datetimeFigureOut">
              <a:rPr lang="en-US" smtClean="0"/>
              <a:pPr/>
              <a:t>6/19/2012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BE9C95F-8C53-489B-81EE-70CB6DA1A848}"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ABBAAD8-94D1-4D82-99DB-5A07268F6603}" type="datetimeFigureOut">
              <a:rPr lang="en-US" smtClean="0"/>
              <a:pPr/>
              <a:t>6/19/2012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BE9C95F-8C53-489B-81EE-70CB6DA1A84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ccssarkansas.pbworks.com/w/page/32131061/CCSS-Arkansas" TargetMode="External"/><Relationship Id="rId2" Type="http://schemas.openxmlformats.org/officeDocument/2006/relationships/hyperlink" Target="http://corestandards.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file:///C:\Users\melinda.oyler\Local%20Files\Smart%20Board%20Lessons\AnimalAdditionK-3.notebook" TargetMode="External"/><Relationship Id="rId2" Type="http://schemas.openxmlformats.org/officeDocument/2006/relationships/hyperlink" Target="file:///C:\Users\melinda.oyler\Local%20Files\Smart%20Board%20Lessons\geometric%20shapes.noteboo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file:///C:\Users\melinda.oyler\Local%20Files\Smart%20Board%20Lessons\Stem%20and%20Leaf%20Intro%20activity.notebook" TargetMode="External"/><Relationship Id="rId2" Type="http://schemas.openxmlformats.org/officeDocument/2006/relationships/hyperlink" Target="file:///C:\Users\melinda.oyler\Local%20Files\Smart%20Board%20Lessons\Adding%20and%20Subtracting%20Fractions%20w%20Unlike%20Denominators.notebook"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pbs.org/teachers/connect/resources/6341/preview/" TargetMode="External"/><Relationship Id="rId2" Type="http://schemas.openxmlformats.org/officeDocument/2006/relationships/hyperlink" Target="http://www.brainpop.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england-school-district.wikispaces.com/"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123 – Math, Common core and Technology</a:t>
            </a:r>
            <a:endParaRPr lang="en-US" dirty="0"/>
          </a:p>
        </p:txBody>
      </p:sp>
      <p:sp>
        <p:nvSpPr>
          <p:cNvPr id="3" name="Subtitle 2"/>
          <p:cNvSpPr>
            <a:spLocks noGrp="1"/>
          </p:cNvSpPr>
          <p:nvPr>
            <p:ph type="subTitle" idx="1"/>
          </p:nvPr>
        </p:nvSpPr>
        <p:spPr/>
        <p:txBody>
          <a:bodyPr>
            <a:normAutofit lnSpcReduction="10000"/>
          </a:bodyPr>
          <a:lstStyle/>
          <a:p>
            <a:r>
              <a:rPr lang="en-US" dirty="0" smtClean="0"/>
              <a:t>Melinda </a:t>
            </a:r>
            <a:r>
              <a:rPr lang="en-US" dirty="0" err="1" smtClean="0"/>
              <a:t>Oyler</a:t>
            </a:r>
            <a:endParaRPr lang="en-US" dirty="0" smtClean="0"/>
          </a:p>
          <a:p>
            <a:r>
              <a:rPr lang="en-US" dirty="0" smtClean="0"/>
              <a:t>Technology Coordinator</a:t>
            </a:r>
          </a:p>
          <a:p>
            <a:r>
              <a:rPr lang="en-US" dirty="0" smtClean="0"/>
              <a:t>England School District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Math and </a:t>
            </a:r>
            <a:br>
              <a:rPr lang="en-US" dirty="0" smtClean="0"/>
            </a:br>
            <a:r>
              <a:rPr lang="en-US" dirty="0" smtClean="0"/>
              <a:t>Common core in </a:t>
            </a:r>
            <a:r>
              <a:rPr lang="en-US" dirty="0" err="1" smtClean="0"/>
              <a:t>arkansas</a:t>
            </a:r>
            <a:endParaRPr lang="en-US" dirty="0"/>
          </a:p>
        </p:txBody>
      </p:sp>
      <p:sp>
        <p:nvSpPr>
          <p:cNvPr id="3" name="Content Placeholder 2"/>
          <p:cNvSpPr>
            <a:spLocks noGrp="1"/>
          </p:cNvSpPr>
          <p:nvPr>
            <p:ph idx="1"/>
          </p:nvPr>
        </p:nvSpPr>
        <p:spPr/>
        <p:txBody>
          <a:bodyPr>
            <a:normAutofit/>
          </a:bodyPr>
          <a:lstStyle/>
          <a:p>
            <a:r>
              <a:rPr lang="en-US" dirty="0" smtClean="0"/>
              <a:t>Common Core Standards – </a:t>
            </a:r>
            <a:r>
              <a:rPr lang="en-US" dirty="0" smtClean="0">
                <a:solidFill>
                  <a:schemeClr val="tx1">
                    <a:lumMod val="65000"/>
                    <a:lumOff val="35000"/>
                  </a:schemeClr>
                </a:solidFill>
                <a:hlinkClick r:id="rId2"/>
              </a:rPr>
              <a:t>http://corestandards.org</a:t>
            </a:r>
            <a:endParaRPr lang="en-US" dirty="0" smtClean="0">
              <a:solidFill>
                <a:schemeClr val="tx1">
                  <a:lumMod val="65000"/>
                  <a:lumOff val="35000"/>
                </a:schemeClr>
              </a:solidFill>
            </a:endParaRPr>
          </a:p>
          <a:p>
            <a:r>
              <a:rPr lang="en-US" dirty="0" smtClean="0"/>
              <a:t>Adoption</a:t>
            </a:r>
          </a:p>
          <a:p>
            <a:pPr lvl="1"/>
            <a:r>
              <a:rPr lang="en-US" dirty="0" smtClean="0"/>
              <a:t>K-2 – 2011-2012</a:t>
            </a:r>
          </a:p>
          <a:p>
            <a:pPr lvl="1"/>
            <a:r>
              <a:rPr lang="en-US" dirty="0" smtClean="0"/>
              <a:t>3-8 – 2012-2013</a:t>
            </a:r>
          </a:p>
          <a:p>
            <a:pPr lvl="1"/>
            <a:r>
              <a:rPr lang="en-US" dirty="0" smtClean="0"/>
              <a:t>9-12 – 2013-2014</a:t>
            </a:r>
          </a:p>
          <a:p>
            <a:pPr lvl="1"/>
            <a:r>
              <a:rPr lang="en-US" dirty="0" smtClean="0"/>
              <a:t>Online Testing – 2014-2015</a:t>
            </a:r>
          </a:p>
          <a:p>
            <a:r>
              <a:rPr lang="en-US" dirty="0" smtClean="0"/>
              <a:t>Information can be found on the Arkansas Department of Education website – </a:t>
            </a:r>
            <a:r>
              <a:rPr lang="en-US" dirty="0" smtClean="0">
                <a:hlinkClick r:id="rId3"/>
              </a:rPr>
              <a:t>http://ccssarkansas.pbworks.com/w/page/32131061/CCSS-Arkansas</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Common core</a:t>
            </a:r>
            <a:br>
              <a:rPr lang="en-US" dirty="0" smtClean="0"/>
            </a:br>
            <a:r>
              <a:rPr lang="en-US" dirty="0" smtClean="0"/>
              <a:t>mathematical practices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1. Make sense of problems and persevere in</a:t>
            </a:r>
          </a:p>
          <a:p>
            <a:pPr>
              <a:buNone/>
            </a:pPr>
            <a:r>
              <a:rPr lang="en-US" dirty="0" smtClean="0"/>
              <a:t>solving them.</a:t>
            </a:r>
          </a:p>
          <a:p>
            <a:pPr>
              <a:buNone/>
            </a:pPr>
            <a:r>
              <a:rPr lang="en-US" dirty="0" smtClean="0"/>
              <a:t>2. Reason abstractly and quantitatively.</a:t>
            </a:r>
          </a:p>
          <a:p>
            <a:pPr>
              <a:buNone/>
            </a:pPr>
            <a:r>
              <a:rPr lang="en-US" dirty="0" smtClean="0"/>
              <a:t>3. Construct viable arguments and critique</a:t>
            </a:r>
          </a:p>
          <a:p>
            <a:pPr>
              <a:buNone/>
            </a:pPr>
            <a:r>
              <a:rPr lang="en-US" dirty="0" smtClean="0"/>
              <a:t>the reasoning of others.</a:t>
            </a:r>
          </a:p>
          <a:p>
            <a:pPr>
              <a:buNone/>
            </a:pPr>
            <a:r>
              <a:rPr lang="en-US" dirty="0" smtClean="0"/>
              <a:t>4. Model with mathematics.</a:t>
            </a:r>
          </a:p>
          <a:p>
            <a:pPr>
              <a:buNone/>
            </a:pPr>
            <a:r>
              <a:rPr lang="en-US" dirty="0" smtClean="0"/>
              <a:t>5. Use appropriate tools strategically.</a:t>
            </a:r>
          </a:p>
          <a:p>
            <a:pPr>
              <a:buNone/>
            </a:pPr>
            <a:r>
              <a:rPr lang="en-US" dirty="0" smtClean="0"/>
              <a:t>6. Attend to precision.</a:t>
            </a:r>
          </a:p>
          <a:p>
            <a:pPr>
              <a:buNone/>
            </a:pPr>
            <a:r>
              <a:rPr lang="en-US" dirty="0" smtClean="0"/>
              <a:t>7. Look for and make use of structure.</a:t>
            </a:r>
          </a:p>
          <a:p>
            <a:pPr>
              <a:buNone/>
            </a:pPr>
            <a:r>
              <a:rPr lang="en-US" dirty="0" smtClean="0"/>
              <a:t>8. Look for and express regularity in repeated</a:t>
            </a:r>
          </a:p>
          <a:p>
            <a:pPr>
              <a:buNone/>
            </a:pPr>
            <a:r>
              <a:rPr lang="en-US" dirty="0" smtClean="0"/>
              <a:t>reasoning.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94360"/>
          </a:xfrm>
        </p:spPr>
        <p:txBody>
          <a:bodyPr/>
          <a:lstStyle/>
          <a:p>
            <a:r>
              <a:rPr lang="en-US" dirty="0" err="1" smtClean="0"/>
              <a:t>Ipad</a:t>
            </a:r>
            <a:r>
              <a:rPr lang="en-US" dirty="0" smtClean="0"/>
              <a:t> Resources</a:t>
            </a:r>
            <a:endParaRPr lang="en-US" dirty="0"/>
          </a:p>
        </p:txBody>
      </p:sp>
      <p:graphicFrame>
        <p:nvGraphicFramePr>
          <p:cNvPr id="4" name="Content Placeholder 3"/>
          <p:cNvGraphicFramePr>
            <a:graphicFrameLocks noGrp="1"/>
          </p:cNvGraphicFramePr>
          <p:nvPr>
            <p:ph idx="1"/>
          </p:nvPr>
        </p:nvGraphicFramePr>
        <p:xfrm>
          <a:off x="457200" y="990600"/>
          <a:ext cx="7391400" cy="5086970"/>
        </p:xfrm>
        <a:graphic>
          <a:graphicData uri="http://schemas.openxmlformats.org/drawingml/2006/table">
            <a:tbl>
              <a:tblPr firstRow="1" bandRow="1">
                <a:tableStyleId>{5C22544A-7EE6-4342-B048-85BDC9FD1C3A}</a:tableStyleId>
              </a:tblPr>
              <a:tblGrid>
                <a:gridCol w="2463800"/>
                <a:gridCol w="2463800"/>
                <a:gridCol w="2463800"/>
              </a:tblGrid>
              <a:tr h="383525">
                <a:tc>
                  <a:txBody>
                    <a:bodyPr/>
                    <a:lstStyle/>
                    <a:p>
                      <a:pPr algn="ctr" fontAlgn="b"/>
                      <a:r>
                        <a:rPr lang="en-US" sz="1600" b="0" i="0" u="none" strike="noStrike" dirty="0">
                          <a:solidFill>
                            <a:schemeClr val="bg1"/>
                          </a:solidFill>
                          <a:latin typeface="Calibri"/>
                        </a:rPr>
                        <a:t>Common Core Standard</a:t>
                      </a:r>
                    </a:p>
                  </a:txBody>
                  <a:tcPr marL="9525" marR="9525" marT="9525" marB="0" anchor="b"/>
                </a:tc>
                <a:tc>
                  <a:txBody>
                    <a:bodyPr/>
                    <a:lstStyle/>
                    <a:p>
                      <a:pPr algn="ctr" fontAlgn="b"/>
                      <a:r>
                        <a:rPr lang="en-US" sz="1600" b="0" i="0" u="none" strike="noStrike" dirty="0">
                          <a:solidFill>
                            <a:schemeClr val="bg1"/>
                          </a:solidFill>
                          <a:latin typeface="Calibri"/>
                        </a:rPr>
                        <a:t>Matched Arkansas Standard</a:t>
                      </a:r>
                    </a:p>
                  </a:txBody>
                  <a:tcPr marL="9525" marR="9525" marT="9525" marB="0" anchor="b"/>
                </a:tc>
                <a:tc>
                  <a:txBody>
                    <a:bodyPr/>
                    <a:lstStyle/>
                    <a:p>
                      <a:pPr algn="ctr" fontAlgn="b"/>
                      <a:r>
                        <a:rPr lang="en-US" sz="1600" b="0" i="0" u="none" strike="noStrike" dirty="0">
                          <a:solidFill>
                            <a:schemeClr val="bg1"/>
                          </a:solidFill>
                          <a:latin typeface="Calibri"/>
                        </a:rPr>
                        <a:t>Resource/Material</a:t>
                      </a:r>
                    </a:p>
                  </a:txBody>
                  <a:tcPr marL="9525" marR="9525" marT="9525" marB="0" anchor="b"/>
                </a:tc>
              </a:tr>
              <a:tr h="4645675">
                <a:tc>
                  <a:txBody>
                    <a:bodyPr/>
                    <a:lstStyle/>
                    <a:p>
                      <a:pPr algn="l" fontAlgn="b"/>
                      <a:r>
                        <a:rPr lang="en-US" sz="1100" b="0" i="0" u="none" strike="noStrike" dirty="0">
                          <a:solidFill>
                            <a:schemeClr val="accent6">
                              <a:lumMod val="50000"/>
                            </a:schemeClr>
                          </a:solidFill>
                          <a:latin typeface="Calibri"/>
                        </a:rPr>
                        <a:t>Geometry 1.G</a:t>
                      </a:r>
                      <a:r>
                        <a:rPr lang="en-US" sz="1100" b="1" i="0" u="none" strike="noStrike" dirty="0">
                          <a:solidFill>
                            <a:srgbClr val="000000"/>
                          </a:solidFill>
                          <a:latin typeface="Calibri"/>
                        </a:rPr>
                        <a:t/>
                      </a:r>
                      <a:br>
                        <a:rPr lang="en-US" sz="1100" b="1" i="0" u="none" strike="noStrike" dirty="0">
                          <a:solidFill>
                            <a:srgbClr val="000000"/>
                          </a:solidFill>
                          <a:latin typeface="Calibri"/>
                        </a:rPr>
                      </a:br>
                      <a:r>
                        <a:rPr lang="en-US" sz="1100" b="1" i="0" u="none" strike="noStrike" dirty="0">
                          <a:solidFill>
                            <a:srgbClr val="000000"/>
                          </a:solidFill>
                          <a:latin typeface="Calibri"/>
                        </a:rPr>
                        <a:t>Reason with shapes and their attributes. </a:t>
                      </a:r>
                      <a:r>
                        <a:rPr lang="en-US" sz="1100" b="0" i="0" u="none" strike="noStrike" dirty="0">
                          <a:solidFill>
                            <a:srgbClr val="000000"/>
                          </a:solidFill>
                          <a:latin typeface="Calibri"/>
                        </a:rPr>
                        <a:t>3. Partition circles and rectangles into two and four equal shares, describe the shares using the words halves, fourths, and quarters, and use the phrases half of, fourth of, and quarter of. Describe the whole as two of, or four of the shares. Understand for these examples that decomposing into more equal shares creates smaller shares.</a:t>
                      </a:r>
                    </a:p>
                  </a:txBody>
                  <a:tcPr marL="9525" marR="9525" marT="9525" marB="0" anchor="b"/>
                </a:tc>
                <a:tc>
                  <a:txBody>
                    <a:bodyPr/>
                    <a:lstStyle/>
                    <a:p>
                      <a:pPr algn="l" fontAlgn="b"/>
                      <a:r>
                        <a:rPr lang="en-US" sz="1100" b="0" i="0" u="none" strike="noStrike" dirty="0">
                          <a:solidFill>
                            <a:srgbClr val="000000"/>
                          </a:solidFill>
                          <a:latin typeface="Calibri"/>
                        </a:rPr>
                        <a:t>AR.1.NO.1.12 (NO.1.1.12) Rational Numbers: Represent commonly used fractions using words and physical models for halves, thirds and fourths AR.2.NO.1.9 (NO.1.2.9) Rational Numbers: Represent fractions (halves, thirds, fourths, sixths and eighths) using words, numerals, and physical models AR.2.G.11.2 (G.11.2.2) Spatial Visualization and Models: Create new figures by combining and subdividing models of existing figures AR.3.G.11.2 (G.11.3.2) Spatial Visualization and Models: Determine which new figure will be formed by combining and subdividing models of existing figures AR.K.NO.1.11 (NO.1.K.11) Rational Numbers: Use physical models and drawings to represent commonly used fractions such as halves, thirds and fourths in relation to the whole AR.2.NO.1.10 (NO.1.2.10) Rational Numbers: Utilize models to recognize that a fractional part can mean different amounts depending on the original quantity AR.2.NO.1.10 (NO.1.2.10) Rational Numbers: Utilize models to recognize that a fractional part can mean different amounts depending on the original quantity </a:t>
                      </a:r>
                    </a:p>
                  </a:txBody>
                  <a:tcPr marL="9525" marR="9525" marT="9525" marB="0" anchor="b"/>
                </a:tc>
                <a:tc>
                  <a:txBody>
                    <a:bodyPr/>
                    <a:lstStyle/>
                    <a:p>
                      <a:pPr algn="l" fontAlgn="b"/>
                      <a:r>
                        <a:rPr lang="en-US" sz="1100" b="0" i="0" u="none" strike="noStrike" dirty="0" err="1">
                          <a:solidFill>
                            <a:srgbClr val="000000"/>
                          </a:solidFill>
                          <a:latin typeface="Calibri"/>
                        </a:rPr>
                        <a:t>Ipad</a:t>
                      </a:r>
                      <a:r>
                        <a:rPr lang="en-US" sz="1100" b="0" i="0" u="none" strike="noStrike" dirty="0">
                          <a:solidFill>
                            <a:srgbClr val="000000"/>
                          </a:solidFill>
                          <a:latin typeface="Calibri"/>
                        </a:rPr>
                        <a:t> - Virtual </a:t>
                      </a:r>
                      <a:r>
                        <a:rPr lang="en-US" sz="1100" b="0" i="0" u="none" strike="noStrike" dirty="0" err="1">
                          <a:solidFill>
                            <a:srgbClr val="000000"/>
                          </a:solidFill>
                          <a:latin typeface="Calibri"/>
                        </a:rPr>
                        <a:t>Manipulatives</a:t>
                      </a:r>
                      <a:endParaRPr lang="en-US" sz="1100" b="0" i="0" u="none" strike="noStrike" dirty="0">
                        <a:solidFill>
                          <a:srgbClr val="000000"/>
                        </a:solidFill>
                        <a:latin typeface="Calibri"/>
                      </a:endParaRP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066800"/>
          <a:ext cx="7239000" cy="4191000"/>
        </p:xfrm>
        <a:graphic>
          <a:graphicData uri="http://schemas.openxmlformats.org/drawingml/2006/table">
            <a:tbl>
              <a:tblPr firstRow="1" bandRow="1">
                <a:tableStyleId>{5C22544A-7EE6-4342-B048-85BDC9FD1C3A}</a:tableStyleId>
              </a:tblPr>
              <a:tblGrid>
                <a:gridCol w="2413000"/>
                <a:gridCol w="2413000"/>
                <a:gridCol w="2413000"/>
              </a:tblGrid>
              <a:tr h="491843">
                <a:tc>
                  <a:txBody>
                    <a:bodyPr/>
                    <a:lstStyle/>
                    <a:p>
                      <a:pPr algn="ctr" fontAlgn="b"/>
                      <a:r>
                        <a:rPr lang="en-US" sz="1600" b="0" i="0" u="none" strike="noStrike" dirty="0">
                          <a:solidFill>
                            <a:schemeClr val="bg1"/>
                          </a:solidFill>
                          <a:latin typeface="Calibri"/>
                        </a:rPr>
                        <a:t>Common Core Standard</a:t>
                      </a:r>
                    </a:p>
                  </a:txBody>
                  <a:tcPr marL="9525" marR="9525" marT="9525" marB="0" anchor="b"/>
                </a:tc>
                <a:tc>
                  <a:txBody>
                    <a:bodyPr/>
                    <a:lstStyle/>
                    <a:p>
                      <a:pPr algn="ctr" fontAlgn="b"/>
                      <a:r>
                        <a:rPr lang="en-US" sz="1600" b="0" i="0" u="none" strike="noStrike" dirty="0">
                          <a:solidFill>
                            <a:schemeClr val="bg1"/>
                          </a:solidFill>
                          <a:latin typeface="Calibri"/>
                        </a:rPr>
                        <a:t>Matched Arkansas Standard</a:t>
                      </a:r>
                    </a:p>
                  </a:txBody>
                  <a:tcPr marL="9525" marR="9525" marT="9525" marB="0" anchor="b"/>
                </a:tc>
                <a:tc>
                  <a:txBody>
                    <a:bodyPr/>
                    <a:lstStyle/>
                    <a:p>
                      <a:pPr algn="ctr" fontAlgn="b"/>
                      <a:r>
                        <a:rPr lang="en-US" sz="1600" b="0" i="0" u="none" strike="noStrike" dirty="0">
                          <a:solidFill>
                            <a:schemeClr val="bg1"/>
                          </a:solidFill>
                          <a:latin typeface="Calibri"/>
                        </a:rPr>
                        <a:t>Resource/Material</a:t>
                      </a:r>
                    </a:p>
                  </a:txBody>
                  <a:tcPr marL="9525" marR="9525" marT="9525" marB="0" anchor="b"/>
                </a:tc>
              </a:tr>
              <a:tr h="2479957">
                <a:tc>
                  <a:txBody>
                    <a:bodyPr/>
                    <a:lstStyle/>
                    <a:p>
                      <a:pPr algn="l" fontAlgn="b"/>
                      <a:r>
                        <a:rPr lang="en-US" sz="1100" b="0" i="0" u="none" strike="noStrike" dirty="0">
                          <a:solidFill>
                            <a:schemeClr val="accent6">
                              <a:lumMod val="50000"/>
                            </a:schemeClr>
                          </a:solidFill>
                          <a:latin typeface="Calibri"/>
                        </a:rPr>
                        <a:t>Operations and Algebraic Thinking 3.OA</a:t>
                      </a:r>
                      <a:r>
                        <a:rPr lang="en-US" sz="1100" b="0" i="0" u="none" strike="noStrike" dirty="0">
                          <a:solidFill>
                            <a:srgbClr val="000000"/>
                          </a:solidFill>
                          <a:latin typeface="Calibri"/>
                        </a:rPr>
                        <a:t/>
                      </a:r>
                      <a:br>
                        <a:rPr lang="en-US" sz="1100" b="0" i="0" u="none" strike="noStrike" dirty="0">
                          <a:solidFill>
                            <a:srgbClr val="000000"/>
                          </a:solidFill>
                          <a:latin typeface="Calibri"/>
                        </a:rPr>
                      </a:br>
                      <a:r>
                        <a:rPr lang="en-US" sz="1100" b="1" i="0" u="none" strike="noStrike" dirty="0">
                          <a:solidFill>
                            <a:srgbClr val="000000"/>
                          </a:solidFill>
                          <a:latin typeface="Calibri"/>
                        </a:rPr>
                        <a:t>Represent and solve problems involving multiplication and division</a:t>
                      </a:r>
                      <a:r>
                        <a:rPr lang="en-US" sz="1100" b="0" i="0" u="none" strike="noStrike" dirty="0">
                          <a:solidFill>
                            <a:srgbClr val="000000"/>
                          </a:solidFill>
                          <a:latin typeface="Calibri"/>
                        </a:rPr>
                        <a:t>.</a:t>
                      </a:r>
                      <a:br>
                        <a:rPr lang="en-US" sz="1100" b="0" i="0" u="none" strike="noStrike" dirty="0">
                          <a:solidFill>
                            <a:srgbClr val="000000"/>
                          </a:solidFill>
                          <a:latin typeface="Calibri"/>
                        </a:rPr>
                      </a:br>
                      <a:r>
                        <a:rPr lang="en-US" sz="1100" b="0" i="0" u="none" strike="noStrike" dirty="0">
                          <a:solidFill>
                            <a:srgbClr val="000000"/>
                          </a:solidFill>
                          <a:latin typeface="Calibri"/>
                        </a:rPr>
                        <a:t>1. Interpret products of whole numbers, e.g., interpret 5 × 7 as the total number of objects in 5 groups of 7 objects each. For example, describe a context in which a total number of objects can be expressed as 5 × 7.</a:t>
                      </a:r>
                    </a:p>
                  </a:txBody>
                  <a:tcPr marL="9525" marR="9525" marT="9525" marB="0" anchor="b"/>
                </a:tc>
                <a:tc>
                  <a:txBody>
                    <a:bodyPr/>
                    <a:lstStyle/>
                    <a:p>
                      <a:pPr algn="l" fontAlgn="ctr"/>
                      <a:r>
                        <a:rPr lang="en-US" sz="1000" b="0" i="0" u="none" strike="noStrike">
                          <a:solidFill>
                            <a:srgbClr val="000000"/>
                          </a:solidFill>
                          <a:latin typeface="arial"/>
                        </a:rPr>
                        <a:t>AR.3.NO.2.1 (NO.2.3.1) Number Theory: Develop an understanding of the commutative and identity properties of multiplication using objects</a:t>
                      </a:r>
                      <a:br>
                        <a:rPr lang="en-US" sz="1000" b="0" i="0" u="none" strike="noStrike">
                          <a:solidFill>
                            <a:srgbClr val="000000"/>
                          </a:solidFill>
                          <a:latin typeface="arial"/>
                        </a:rPr>
                      </a:br>
                      <a:r>
                        <a:rPr lang="en-US" sz="1000" b="0" i="0" u="none" strike="noStrike">
                          <a:solidFill>
                            <a:srgbClr val="000000"/>
                          </a:solidFill>
                          <a:latin typeface="arial"/>
                        </a:rPr>
                        <a:t>AR.3.NO.2.2 (NO.2.3.2) Number Theory: Apply number theory:  determine if a three-digit number is even or odd, use the terms multiple, factor, product and quotient in an appropriate context</a:t>
                      </a:r>
                      <a:br>
                        <a:rPr lang="en-US" sz="1000" b="0" i="0" u="none" strike="noStrike">
                          <a:solidFill>
                            <a:srgbClr val="000000"/>
                          </a:solidFill>
                          <a:latin typeface="arial"/>
                        </a:rPr>
                      </a:br>
                      <a:r>
                        <a:rPr lang="en-US" sz="1000" b="0" i="0" u="none" strike="noStrike">
                          <a:solidFill>
                            <a:srgbClr val="000000"/>
                          </a:solidFill>
                          <a:latin typeface="arial"/>
                        </a:rPr>
                        <a:t>AR.3.NO.2.3 (NO.2.3.3) Whole Number Operations: Use conventional mathematical symbols to write equations for contextual problems involving multiplication</a:t>
                      </a:r>
                      <a:br>
                        <a:rPr lang="en-US" sz="1000" b="0" i="0" u="none" strike="noStrike">
                          <a:solidFill>
                            <a:srgbClr val="000000"/>
                          </a:solidFill>
                          <a:latin typeface="arial"/>
                        </a:rPr>
                      </a:br>
                      <a:endParaRPr lang="en-US" sz="1000" b="0" i="0" u="none" strike="noStrike">
                        <a:solidFill>
                          <a:srgbClr val="000000"/>
                        </a:solidFill>
                        <a:latin typeface="arial"/>
                      </a:endParaRPr>
                    </a:p>
                  </a:txBody>
                  <a:tcPr marL="9525" marR="9525" marT="9525" marB="0" anchor="ctr"/>
                </a:tc>
                <a:tc>
                  <a:txBody>
                    <a:bodyPr/>
                    <a:lstStyle/>
                    <a:p>
                      <a:pPr algn="l" fontAlgn="b"/>
                      <a:r>
                        <a:rPr lang="en-US" sz="1100" b="0" i="0" u="none" strike="noStrike" dirty="0" err="1">
                          <a:solidFill>
                            <a:srgbClr val="000000"/>
                          </a:solidFill>
                          <a:latin typeface="Calibri"/>
                        </a:rPr>
                        <a:t>Ipad</a:t>
                      </a:r>
                      <a:r>
                        <a:rPr lang="en-US" sz="1100" b="0" i="0" u="none" strike="noStrike" dirty="0">
                          <a:solidFill>
                            <a:srgbClr val="000000"/>
                          </a:solidFill>
                          <a:latin typeface="Calibri"/>
                        </a:rPr>
                        <a:t> - Khan Academy</a:t>
                      </a:r>
                    </a:p>
                  </a:txBody>
                  <a:tcPr marL="9525" marR="9525" marT="9525" marB="0" anchor="b"/>
                </a:tc>
              </a:tr>
              <a:tr h="1219200">
                <a:tc>
                  <a:txBody>
                    <a:bodyPr/>
                    <a:lstStyle/>
                    <a:p>
                      <a:pPr algn="l" fontAlgn="b"/>
                      <a:r>
                        <a:rPr lang="en-US" sz="1100" b="0" i="0" u="none" strike="noStrike" dirty="0">
                          <a:solidFill>
                            <a:schemeClr val="accent6">
                              <a:lumMod val="50000"/>
                            </a:schemeClr>
                          </a:solidFill>
                          <a:latin typeface="Calibri"/>
                        </a:rPr>
                        <a:t>Geometry 8.G</a:t>
                      </a:r>
                      <a:r>
                        <a:rPr lang="en-US" sz="1100" b="0" i="0" u="none" strike="noStrike" dirty="0">
                          <a:solidFill>
                            <a:srgbClr val="FF0000"/>
                          </a:solidFill>
                          <a:latin typeface="Calibri"/>
                        </a:rPr>
                        <a:t/>
                      </a:r>
                      <a:br>
                        <a:rPr lang="en-US" sz="1100" b="0" i="0" u="none" strike="noStrike" dirty="0">
                          <a:solidFill>
                            <a:srgbClr val="FF0000"/>
                          </a:solidFill>
                          <a:latin typeface="Calibri"/>
                        </a:rPr>
                      </a:br>
                      <a:r>
                        <a:rPr lang="en-US" sz="1100" b="1" i="0" u="none" strike="noStrike" dirty="0">
                          <a:solidFill>
                            <a:schemeClr val="tx1"/>
                          </a:solidFill>
                          <a:latin typeface="Calibri"/>
                        </a:rPr>
                        <a:t>Understand and apply the Pythagorean Theorem.</a:t>
                      </a:r>
                      <a:r>
                        <a:rPr lang="en-US" sz="1100" b="0" i="0" u="none" strike="noStrike" dirty="0">
                          <a:solidFill>
                            <a:srgbClr val="FF0000"/>
                          </a:solidFill>
                          <a:latin typeface="Calibri"/>
                        </a:rPr>
                        <a:t/>
                      </a:r>
                      <a:br>
                        <a:rPr lang="en-US" sz="1100" b="0" i="0" u="none" strike="noStrike" dirty="0">
                          <a:solidFill>
                            <a:srgbClr val="FF0000"/>
                          </a:solidFill>
                          <a:latin typeface="Calibri"/>
                        </a:rPr>
                      </a:br>
                      <a:r>
                        <a:rPr lang="en-US" sz="1100" b="0" i="0" u="none" strike="noStrike" dirty="0">
                          <a:solidFill>
                            <a:schemeClr val="tx1"/>
                          </a:solidFill>
                          <a:latin typeface="Calibri"/>
                        </a:rPr>
                        <a:t>7. Apply the Pythagorean Theorem to determine unknown side lengths in right triangles in real-world and mathematical problems in two and three dimensions</a:t>
                      </a:r>
                      <a:r>
                        <a:rPr lang="en-US" sz="1100" b="0" i="0" u="none" strike="noStrike" dirty="0">
                          <a:solidFill>
                            <a:srgbClr val="FF0000"/>
                          </a:solidFill>
                          <a:latin typeface="Calibri"/>
                        </a:rPr>
                        <a:t>.</a:t>
                      </a:r>
                    </a:p>
                  </a:txBody>
                  <a:tcPr marL="9525" marR="9525" marT="9525" marB="0" anchor="b"/>
                </a:tc>
                <a:tc>
                  <a:txBody>
                    <a:bodyPr/>
                    <a:lstStyle/>
                    <a:p>
                      <a:pPr algn="l" fontAlgn="t"/>
                      <a:r>
                        <a:rPr lang="en-US" sz="1000" b="0" i="0" u="none" strike="noStrike">
                          <a:solidFill>
                            <a:srgbClr val="000000"/>
                          </a:solidFill>
                          <a:latin typeface="arial"/>
                        </a:rPr>
                        <a:t>AR.9-12.T.G.2.4 (T.2.G.4) Apply the Pythagorean Theorem and its converse in solving practical problems</a:t>
                      </a:r>
                    </a:p>
                  </a:txBody>
                  <a:tcPr marL="9525" marR="9525" marT="9525" marB="0"/>
                </a:tc>
                <a:tc>
                  <a:txBody>
                    <a:bodyPr/>
                    <a:lstStyle/>
                    <a:p>
                      <a:pPr algn="l" fontAlgn="b"/>
                      <a:r>
                        <a:rPr lang="en-US" sz="1100" b="0" i="0" u="none" strike="noStrike" dirty="0" err="1">
                          <a:solidFill>
                            <a:srgbClr val="000000"/>
                          </a:solidFill>
                          <a:latin typeface="Calibri"/>
                        </a:rPr>
                        <a:t>Ipad</a:t>
                      </a:r>
                      <a:r>
                        <a:rPr lang="en-US" sz="1100" b="0" i="0" u="none" strike="noStrike" dirty="0">
                          <a:solidFill>
                            <a:srgbClr val="000000"/>
                          </a:solidFill>
                          <a:latin typeface="Calibri"/>
                        </a:rPr>
                        <a:t> - Graphing Calculator</a:t>
                      </a:r>
                    </a:p>
                  </a:txBody>
                  <a:tcPr marL="9525" marR="9525" marT="9525" marB="0" anchor="b"/>
                </a:tc>
              </a:tr>
            </a:tbl>
          </a:graphicData>
        </a:graphic>
      </p:graphicFrame>
      <p:sp>
        <p:nvSpPr>
          <p:cNvPr id="4" name="Title 1"/>
          <p:cNvSpPr>
            <a:spLocks noGrp="1"/>
          </p:cNvSpPr>
          <p:nvPr>
            <p:ph type="title"/>
          </p:nvPr>
        </p:nvSpPr>
        <p:spPr>
          <a:xfrm>
            <a:off x="457200" y="320040"/>
            <a:ext cx="7239000" cy="518160"/>
          </a:xfrm>
        </p:spPr>
        <p:txBody>
          <a:bodyPr>
            <a:normAutofit fontScale="90000"/>
          </a:bodyPr>
          <a:lstStyle/>
          <a:p>
            <a:r>
              <a:rPr lang="en-US" dirty="0" err="1" smtClean="0"/>
              <a:t>Ipad</a:t>
            </a:r>
            <a:r>
              <a:rPr lang="en-US" dirty="0" smtClean="0"/>
              <a:t> Resources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066800"/>
          <a:ext cx="7239000" cy="5038725"/>
        </p:xfrm>
        <a:graphic>
          <a:graphicData uri="http://schemas.openxmlformats.org/drawingml/2006/table">
            <a:tbl>
              <a:tblPr firstRow="1" bandRow="1">
                <a:tableStyleId>{5C22544A-7EE6-4342-B048-85BDC9FD1C3A}</a:tableStyleId>
              </a:tblPr>
              <a:tblGrid>
                <a:gridCol w="2413000"/>
                <a:gridCol w="2413000"/>
                <a:gridCol w="2413000"/>
              </a:tblGrid>
              <a:tr h="491843">
                <a:tc>
                  <a:txBody>
                    <a:bodyPr/>
                    <a:lstStyle/>
                    <a:p>
                      <a:pPr algn="ctr" fontAlgn="b"/>
                      <a:r>
                        <a:rPr lang="en-US" sz="1600" b="0" i="0" u="none" strike="noStrike" dirty="0">
                          <a:solidFill>
                            <a:schemeClr val="bg1"/>
                          </a:solidFill>
                          <a:latin typeface="Calibri"/>
                        </a:rPr>
                        <a:t>Common Core Standard</a:t>
                      </a:r>
                    </a:p>
                  </a:txBody>
                  <a:tcPr marL="9525" marR="9525" marT="9525" marB="0" anchor="b"/>
                </a:tc>
                <a:tc>
                  <a:txBody>
                    <a:bodyPr/>
                    <a:lstStyle/>
                    <a:p>
                      <a:pPr algn="ctr" fontAlgn="b"/>
                      <a:r>
                        <a:rPr lang="en-US" sz="1600" b="0" i="0" u="none" strike="noStrike" dirty="0">
                          <a:solidFill>
                            <a:schemeClr val="bg1"/>
                          </a:solidFill>
                          <a:latin typeface="Calibri"/>
                        </a:rPr>
                        <a:t>Matched Arkansas Standard</a:t>
                      </a:r>
                    </a:p>
                  </a:txBody>
                  <a:tcPr marL="9525" marR="9525" marT="9525" marB="0" anchor="b"/>
                </a:tc>
                <a:tc>
                  <a:txBody>
                    <a:bodyPr/>
                    <a:lstStyle/>
                    <a:p>
                      <a:pPr algn="ctr" fontAlgn="b"/>
                      <a:r>
                        <a:rPr lang="en-US" sz="1600" b="0" i="0" u="none" strike="noStrike" dirty="0">
                          <a:solidFill>
                            <a:schemeClr val="bg1"/>
                          </a:solidFill>
                          <a:latin typeface="Calibri"/>
                        </a:rPr>
                        <a:t>Resource/Material</a:t>
                      </a:r>
                    </a:p>
                  </a:txBody>
                  <a:tcPr marL="9525" marR="9525" marT="9525" marB="0" anchor="b"/>
                </a:tc>
              </a:tr>
              <a:tr h="1641757">
                <a:tc>
                  <a:txBody>
                    <a:bodyPr/>
                    <a:lstStyle/>
                    <a:p>
                      <a:pPr algn="l" fontAlgn="b"/>
                      <a:r>
                        <a:rPr lang="en-US" sz="1100" b="0" i="0" u="none" strike="noStrike" dirty="0">
                          <a:solidFill>
                            <a:schemeClr val="accent6">
                              <a:lumMod val="50000"/>
                            </a:schemeClr>
                          </a:solidFill>
                          <a:latin typeface="Calibri"/>
                        </a:rPr>
                        <a:t>Geometry K.G</a:t>
                      </a:r>
                      <a:r>
                        <a:rPr lang="en-US" sz="1100" b="0" i="0" u="none" strike="noStrike" dirty="0">
                          <a:solidFill>
                            <a:srgbClr val="000000"/>
                          </a:solidFill>
                          <a:latin typeface="Calibri"/>
                        </a:rPr>
                        <a:t/>
                      </a:r>
                      <a:br>
                        <a:rPr lang="en-US" sz="1100" b="0" i="0" u="none" strike="noStrike" dirty="0">
                          <a:solidFill>
                            <a:srgbClr val="000000"/>
                          </a:solidFill>
                          <a:latin typeface="Calibri"/>
                        </a:rPr>
                      </a:br>
                      <a:r>
                        <a:rPr lang="en-US" sz="1100" b="1" i="0" u="none" strike="noStrike" dirty="0">
                          <a:solidFill>
                            <a:srgbClr val="000000"/>
                          </a:solidFill>
                          <a:latin typeface="Calibri"/>
                        </a:rPr>
                        <a:t>Identify and describe shapes (squares, circles, triangles, rectangles, hexagons, cubes, cones, cylinders, and spheres).  </a:t>
                      </a:r>
                      <a:r>
                        <a:rPr lang="en-US" sz="1100" b="0" i="0" u="none" strike="noStrike" dirty="0">
                          <a:solidFill>
                            <a:srgbClr val="000000"/>
                          </a:solidFill>
                          <a:latin typeface="Calibri"/>
                        </a:rPr>
                        <a:t>1. Describe objects in the environment using names of shapes, and describe the relative positions of these objects using terms such as above, below, beside, in front of, behind, and next to.</a:t>
                      </a:r>
                    </a:p>
                  </a:txBody>
                  <a:tcPr marL="9525" marR="9525" marT="9525" marB="0" anchor="b"/>
                </a:tc>
                <a:tc>
                  <a:txBody>
                    <a:bodyPr/>
                    <a:lstStyle/>
                    <a:p>
                      <a:pPr algn="l" fontAlgn="ctr"/>
                      <a:r>
                        <a:rPr lang="en-US" sz="900" b="0" i="0" u="none" strike="noStrike">
                          <a:solidFill>
                            <a:srgbClr val="000000"/>
                          </a:solidFill>
                          <a:latin typeface="arial"/>
                        </a:rPr>
                        <a:t>AR.1.G.10.1 (G.10.1.1) Coordinate Geometry: Extend the use of location words to include distance (near, far, close to) and direction (left and right).AR.K.A.4.3 </a:t>
                      </a:r>
                      <a:br>
                        <a:rPr lang="en-US" sz="900" b="0" i="0" u="none" strike="noStrike">
                          <a:solidFill>
                            <a:srgbClr val="000000"/>
                          </a:solidFill>
                          <a:latin typeface="arial"/>
                        </a:rPr>
                      </a:br>
                      <a:r>
                        <a:rPr lang="en-US" sz="900" b="0" i="0" u="none" strike="noStrike">
                          <a:solidFill>
                            <a:srgbClr val="000000"/>
                          </a:solidFill>
                          <a:latin typeface="arial"/>
                        </a:rPr>
                        <a:t>AR.1.A.4.2 (A.4.1.2) (A.4.K.3) Recognize, describe and develop patterns: Identify and describe patterns in the environment.</a:t>
                      </a:r>
                      <a:br>
                        <a:rPr lang="en-US" sz="900" b="0" i="0" u="none" strike="noStrike">
                          <a:solidFill>
                            <a:srgbClr val="000000"/>
                          </a:solidFill>
                          <a:latin typeface="arial"/>
                        </a:rPr>
                      </a:br>
                      <a:r>
                        <a:rPr lang="en-US" sz="900" b="0" i="0" u="none" strike="noStrike">
                          <a:solidFill>
                            <a:srgbClr val="000000"/>
                          </a:solidFill>
                          <a:latin typeface="arial"/>
                        </a:rPr>
                        <a:t> </a:t>
                      </a:r>
                    </a:p>
                  </a:txBody>
                  <a:tcPr marL="9525" marR="9525" marT="9525" marB="0" anchor="ctr"/>
                </a:tc>
                <a:tc>
                  <a:txBody>
                    <a:bodyPr/>
                    <a:lstStyle/>
                    <a:p>
                      <a:pPr algn="l" fontAlgn="b"/>
                      <a:r>
                        <a:rPr lang="en-US" sz="1100" b="0" i="0" u="sng" strike="noStrike" dirty="0">
                          <a:solidFill>
                            <a:srgbClr val="0000FF"/>
                          </a:solidFill>
                          <a:latin typeface="Calibri"/>
                          <a:hlinkClick r:id="rId2"/>
                        </a:rPr>
                        <a:t>Smart Board - Geometric Shapes</a:t>
                      </a:r>
                      <a:endParaRPr lang="en-US" sz="1100" b="0" i="0" u="sng" strike="noStrike" dirty="0">
                        <a:solidFill>
                          <a:srgbClr val="0000FF"/>
                        </a:solidFill>
                        <a:latin typeface="Calibri"/>
                      </a:endParaRPr>
                    </a:p>
                  </a:txBody>
                  <a:tcPr marL="9525" marR="9525" marT="9525" marB="0" anchor="b"/>
                </a:tc>
              </a:tr>
              <a:tr h="1569014">
                <a:tc>
                  <a:txBody>
                    <a:bodyPr/>
                    <a:lstStyle/>
                    <a:p>
                      <a:pPr algn="l" fontAlgn="b"/>
                      <a:r>
                        <a:rPr lang="en-US" sz="1100" b="0" i="0" u="none" strike="noStrike" dirty="0">
                          <a:solidFill>
                            <a:schemeClr val="accent6">
                              <a:lumMod val="50000"/>
                            </a:schemeClr>
                          </a:solidFill>
                          <a:latin typeface="Calibri"/>
                        </a:rPr>
                        <a:t>Operations and Algebraic Thinking 2.OA</a:t>
                      </a:r>
                      <a:r>
                        <a:rPr lang="en-US" sz="1100" b="0" i="0" u="none" strike="noStrike" dirty="0">
                          <a:solidFill>
                            <a:srgbClr val="FF0000"/>
                          </a:solidFill>
                          <a:latin typeface="Calibri"/>
                        </a:rPr>
                        <a:t/>
                      </a:r>
                      <a:br>
                        <a:rPr lang="en-US" sz="1100" b="0" i="0" u="none" strike="noStrike" dirty="0">
                          <a:solidFill>
                            <a:srgbClr val="FF0000"/>
                          </a:solidFill>
                          <a:latin typeface="Calibri"/>
                        </a:rPr>
                      </a:br>
                      <a:r>
                        <a:rPr lang="en-US" sz="1100" b="1" i="0" u="none" strike="noStrike" dirty="0">
                          <a:solidFill>
                            <a:srgbClr val="FF0000"/>
                          </a:solidFill>
                          <a:latin typeface="Calibri"/>
                        </a:rPr>
                        <a:t> </a:t>
                      </a:r>
                      <a:r>
                        <a:rPr lang="en-US" sz="1100" b="1" i="0" u="none" strike="noStrike" dirty="0">
                          <a:solidFill>
                            <a:schemeClr val="tx1"/>
                          </a:solidFill>
                          <a:latin typeface="Calibri"/>
                        </a:rPr>
                        <a:t>Represent and solve problems involving addition and subtraction</a:t>
                      </a:r>
                      <a:r>
                        <a:rPr lang="en-US" sz="1100" b="0" i="0" u="none" strike="noStrike" dirty="0">
                          <a:solidFill>
                            <a:schemeClr val="tx1"/>
                          </a:solidFill>
                          <a:latin typeface="Calibri"/>
                        </a:rPr>
                        <a:t>. 1. Use addition and subtraction within 100 to solve one- and two-step word problems involving situations of adding to, taking from, putting together, taking apart, and comparing, with unknowns in all positions, e.g., by using drawings and equations with a symbol for the unknown number to represent the problem.</a:t>
                      </a:r>
                    </a:p>
                  </a:txBody>
                  <a:tcPr marL="9525" marR="9525" marT="9525" marB="0" anchor="b"/>
                </a:tc>
                <a:tc>
                  <a:txBody>
                    <a:bodyPr/>
                    <a:lstStyle/>
                    <a:p>
                      <a:pPr algn="l" fontAlgn="ctr"/>
                      <a:r>
                        <a:rPr lang="en-US" sz="1000" b="0" i="0" u="none" strike="noStrike">
                          <a:solidFill>
                            <a:srgbClr val="000000"/>
                          </a:solidFill>
                          <a:latin typeface="arial"/>
                        </a:rPr>
                        <a:t>AR.2.NO.3.4 (NO.3.2.4) Application of Computation: Solve problems using a variety of methods and tools (e.g., objects, mental computation, paper and pencil, and with and without appropriate technology).  AR.2.NO.2.5 (NO.2.2.5) Whole Number Operations: Demonstrate various meaning of addition and subtraction.  AR.2.NO.3.1 (NO.3.2.1) Computational Fluency-Addition and Subtraction: Develop strategies for basic addition facts:-- counting all, counting on, one more, two more, doubles, doubles plus one or minus one, make ten, using ten frames, Property (add zero).  AR.2.NO.2.7 (NO.2.2.7) Whole Number Operations: Model, represent and explain division as sharing equally and repeated subtraction in contextual situations.  </a:t>
                      </a:r>
                    </a:p>
                  </a:txBody>
                  <a:tcPr marL="9525" marR="9525" marT="9525" marB="0" anchor="ctr"/>
                </a:tc>
                <a:tc>
                  <a:txBody>
                    <a:bodyPr/>
                    <a:lstStyle/>
                    <a:p>
                      <a:pPr algn="l" fontAlgn="b"/>
                      <a:r>
                        <a:rPr lang="en-US" sz="1100" b="0" i="0" u="sng" strike="noStrike" dirty="0">
                          <a:solidFill>
                            <a:srgbClr val="0000FF"/>
                          </a:solidFill>
                          <a:latin typeface="Calibri"/>
                          <a:hlinkClick r:id="rId3"/>
                        </a:rPr>
                        <a:t>Smart Board - Animal Addition</a:t>
                      </a:r>
                      <a:endParaRPr lang="en-US" sz="1100" b="0" i="0" u="sng" strike="noStrike" dirty="0">
                        <a:solidFill>
                          <a:srgbClr val="0000FF"/>
                        </a:solidFill>
                        <a:latin typeface="Calibri"/>
                      </a:endParaRPr>
                    </a:p>
                  </a:txBody>
                  <a:tcPr marL="9525" marR="9525" marT="9525" marB="0" anchor="b"/>
                </a:tc>
              </a:tr>
            </a:tbl>
          </a:graphicData>
        </a:graphic>
      </p:graphicFrame>
      <p:sp>
        <p:nvSpPr>
          <p:cNvPr id="4" name="Title 1"/>
          <p:cNvSpPr>
            <a:spLocks noGrp="1"/>
          </p:cNvSpPr>
          <p:nvPr>
            <p:ph type="title"/>
          </p:nvPr>
        </p:nvSpPr>
        <p:spPr>
          <a:xfrm>
            <a:off x="457200" y="320040"/>
            <a:ext cx="7239000" cy="518160"/>
          </a:xfrm>
        </p:spPr>
        <p:txBody>
          <a:bodyPr>
            <a:normAutofit fontScale="90000"/>
          </a:bodyPr>
          <a:lstStyle/>
          <a:p>
            <a:r>
              <a:rPr lang="en-US" dirty="0" smtClean="0"/>
              <a:t>Smart Board Resources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028774"/>
          <a:ext cx="7239000" cy="4914826"/>
        </p:xfrm>
        <a:graphic>
          <a:graphicData uri="http://schemas.openxmlformats.org/drawingml/2006/table">
            <a:tbl>
              <a:tblPr firstRow="1" bandRow="1">
                <a:tableStyleId>{5C22544A-7EE6-4342-B048-85BDC9FD1C3A}</a:tableStyleId>
              </a:tblPr>
              <a:tblGrid>
                <a:gridCol w="2413000"/>
                <a:gridCol w="2413000"/>
                <a:gridCol w="2413000"/>
              </a:tblGrid>
              <a:tr h="369496">
                <a:tc>
                  <a:txBody>
                    <a:bodyPr/>
                    <a:lstStyle/>
                    <a:p>
                      <a:pPr algn="ctr" fontAlgn="b"/>
                      <a:r>
                        <a:rPr lang="en-US" sz="1600" b="0" i="0" u="none" strike="noStrike" dirty="0">
                          <a:solidFill>
                            <a:schemeClr val="bg1"/>
                          </a:solidFill>
                          <a:latin typeface="Calibri"/>
                        </a:rPr>
                        <a:t>Common Core Standard</a:t>
                      </a:r>
                    </a:p>
                  </a:txBody>
                  <a:tcPr marL="9525" marR="9525" marT="9525" marB="0" anchor="b"/>
                </a:tc>
                <a:tc>
                  <a:txBody>
                    <a:bodyPr/>
                    <a:lstStyle/>
                    <a:p>
                      <a:pPr algn="ctr" fontAlgn="b"/>
                      <a:r>
                        <a:rPr lang="en-US" sz="1600" b="0" i="0" u="none" strike="noStrike" dirty="0">
                          <a:solidFill>
                            <a:schemeClr val="bg1"/>
                          </a:solidFill>
                          <a:latin typeface="Calibri"/>
                        </a:rPr>
                        <a:t>Matched Arkansas Standard</a:t>
                      </a:r>
                    </a:p>
                  </a:txBody>
                  <a:tcPr marL="9525" marR="9525" marT="9525" marB="0" anchor="b"/>
                </a:tc>
                <a:tc>
                  <a:txBody>
                    <a:bodyPr/>
                    <a:lstStyle/>
                    <a:p>
                      <a:pPr algn="ctr" fontAlgn="b"/>
                      <a:r>
                        <a:rPr lang="en-US" sz="1600" b="0" i="0" u="none" strike="noStrike" dirty="0">
                          <a:solidFill>
                            <a:schemeClr val="bg1"/>
                          </a:solidFill>
                          <a:latin typeface="Calibri"/>
                        </a:rPr>
                        <a:t>Resource/Material</a:t>
                      </a:r>
                    </a:p>
                  </a:txBody>
                  <a:tcPr marL="9525" marR="9525" marT="9525" marB="0" anchor="b"/>
                </a:tc>
              </a:tr>
              <a:tr h="3633386">
                <a:tc>
                  <a:txBody>
                    <a:bodyPr/>
                    <a:lstStyle/>
                    <a:p>
                      <a:pPr algn="l" fontAlgn="b"/>
                      <a:r>
                        <a:rPr lang="en-US" sz="1100" b="0" i="0" u="none" strike="noStrike" dirty="0">
                          <a:solidFill>
                            <a:schemeClr val="accent6">
                              <a:lumMod val="50000"/>
                            </a:schemeClr>
                          </a:solidFill>
                          <a:latin typeface="Calibri"/>
                        </a:rPr>
                        <a:t>Number and Operations—Fractions 5.NF</a:t>
                      </a:r>
                      <a:r>
                        <a:rPr lang="en-US" sz="1100" b="0" i="0" u="none" strike="noStrike" dirty="0">
                          <a:solidFill>
                            <a:srgbClr val="000000"/>
                          </a:solidFill>
                          <a:latin typeface="Calibri"/>
                        </a:rPr>
                        <a:t/>
                      </a:r>
                      <a:br>
                        <a:rPr lang="en-US" sz="1100" b="0" i="0" u="none" strike="noStrike" dirty="0">
                          <a:solidFill>
                            <a:srgbClr val="000000"/>
                          </a:solidFill>
                          <a:latin typeface="Calibri"/>
                        </a:rPr>
                      </a:br>
                      <a:r>
                        <a:rPr lang="en-US" sz="1100" b="1" i="0" u="none" strike="noStrike" dirty="0">
                          <a:solidFill>
                            <a:srgbClr val="000000"/>
                          </a:solidFill>
                          <a:latin typeface="Calibri"/>
                        </a:rPr>
                        <a:t>Use equivalent fractions as a strategy to add and subtract fractions</a:t>
                      </a:r>
                      <a:r>
                        <a:rPr lang="en-US" sz="1100" b="0" i="0" u="none" strike="noStrike" dirty="0">
                          <a:solidFill>
                            <a:srgbClr val="000000"/>
                          </a:solidFill>
                          <a:latin typeface="Calibri"/>
                        </a:rPr>
                        <a:t>.</a:t>
                      </a:r>
                      <a:br>
                        <a:rPr lang="en-US" sz="1100" b="0" i="0" u="none" strike="noStrike" dirty="0">
                          <a:solidFill>
                            <a:srgbClr val="000000"/>
                          </a:solidFill>
                          <a:latin typeface="Calibri"/>
                        </a:rPr>
                      </a:br>
                      <a:r>
                        <a:rPr lang="en-US" sz="1100" b="0" i="0" u="none" strike="noStrike" dirty="0">
                          <a:solidFill>
                            <a:srgbClr val="000000"/>
                          </a:solidFill>
                          <a:latin typeface="Calibri"/>
                        </a:rPr>
                        <a:t>1. Add and subtract fractions with unlike denominators (including mixed numbers) by replacing given fractions with equivalent fractions in such a way as to produce an equivalent sum or difference of fractions with like denominators. For example, 2/3 + 5/4 = 8/12 + 15/12 = 23/12. (In general, a/b + c/d = (ad + </a:t>
                      </a:r>
                      <a:r>
                        <a:rPr lang="en-US" sz="1100" b="0" i="0" u="none" strike="noStrike" dirty="0" err="1">
                          <a:solidFill>
                            <a:srgbClr val="000000"/>
                          </a:solidFill>
                          <a:latin typeface="Calibri"/>
                        </a:rPr>
                        <a:t>bc</a:t>
                      </a:r>
                      <a:r>
                        <a:rPr lang="en-US" sz="1100" b="0" i="0" u="none" strike="noStrike" dirty="0">
                          <a:solidFill>
                            <a:srgbClr val="000000"/>
                          </a:solidFill>
                          <a:latin typeface="Calibri"/>
                        </a:rPr>
                        <a:t>)/bd.) </a:t>
                      </a:r>
                      <a:br>
                        <a:rPr lang="en-US" sz="1100" b="0" i="0" u="none" strike="noStrike" dirty="0">
                          <a:solidFill>
                            <a:srgbClr val="000000"/>
                          </a:solidFill>
                          <a:latin typeface="Calibri"/>
                        </a:rPr>
                      </a:br>
                      <a:r>
                        <a:rPr lang="en-US" sz="1100" b="0" i="0" u="none" strike="noStrike" dirty="0">
                          <a:solidFill>
                            <a:srgbClr val="000000"/>
                          </a:solidFill>
                          <a:latin typeface="Calibri"/>
                        </a:rPr>
                        <a:t>2. Solve word problems involving addition and subtraction of fractions referring to the same whole, including cases of unlike denominators, e.g., by using visual fraction models or equations to represent the problem. Use benchmark fractions and number sense of fractions to estimate mentally and assess the reasonableness of answers. For example, recognize an incorrect result 2/5 + 1/2 = 3/7, by observing that 3/7 &lt; 1/2.</a:t>
                      </a:r>
                    </a:p>
                  </a:txBody>
                  <a:tcPr marL="9525" marR="9525" marT="9525" marB="0" anchor="b"/>
                </a:tc>
                <a:tc>
                  <a:txBody>
                    <a:bodyPr/>
                    <a:lstStyle/>
                    <a:p>
                      <a:pPr algn="l" fontAlgn="t"/>
                      <a:r>
                        <a:rPr lang="en-US" sz="1000" b="0" i="0" u="none" strike="noStrike">
                          <a:solidFill>
                            <a:srgbClr val="000000"/>
                          </a:solidFill>
                          <a:latin typeface="arial"/>
                        </a:rPr>
                        <a:t>AR.5.NO.2.5 (NO.2.5.5) Understand Operations: Model addition, subtraction, and multiplication of fractions with like and unlike denominators and decimals</a:t>
                      </a:r>
                    </a:p>
                  </a:txBody>
                  <a:tcPr marL="9525" marR="9525" marT="9525" marB="0"/>
                </a:tc>
                <a:tc>
                  <a:txBody>
                    <a:bodyPr/>
                    <a:lstStyle/>
                    <a:p>
                      <a:pPr algn="l" fontAlgn="b"/>
                      <a:r>
                        <a:rPr lang="en-US" sz="1100" b="0" i="0" u="sng" strike="noStrike" dirty="0">
                          <a:solidFill>
                            <a:srgbClr val="0000FF"/>
                          </a:solidFill>
                          <a:latin typeface="Calibri"/>
                          <a:hlinkClick r:id="rId2"/>
                        </a:rPr>
                        <a:t>Smart Board - Adding and Subtracting Fractions</a:t>
                      </a:r>
                      <a:endParaRPr lang="en-US" sz="1100" b="0" i="0" u="sng" strike="noStrike" dirty="0">
                        <a:solidFill>
                          <a:srgbClr val="0000FF"/>
                        </a:solidFill>
                        <a:latin typeface="Calibri"/>
                      </a:endParaRPr>
                    </a:p>
                  </a:txBody>
                  <a:tcPr marL="9525" marR="9525" marT="9525" marB="0" anchor="b"/>
                </a:tc>
              </a:tr>
              <a:tr h="642058">
                <a:tc>
                  <a:txBody>
                    <a:bodyPr/>
                    <a:lstStyle/>
                    <a:p>
                      <a:pPr algn="l" fontAlgn="b"/>
                      <a:r>
                        <a:rPr lang="en-US" sz="1100" b="0" i="0" u="none" strike="noStrike" dirty="0">
                          <a:solidFill>
                            <a:schemeClr val="accent6">
                              <a:lumMod val="50000"/>
                            </a:schemeClr>
                          </a:solidFill>
                          <a:latin typeface="Calibri"/>
                        </a:rPr>
                        <a:t>Grade 6 - Mathematical Practices</a:t>
                      </a:r>
                      <a:r>
                        <a:rPr lang="en-US" sz="1100" b="0" i="0" u="none" strike="noStrike" dirty="0">
                          <a:solidFill>
                            <a:srgbClr val="000000"/>
                          </a:solidFill>
                          <a:latin typeface="Calibri"/>
                        </a:rPr>
                        <a:t/>
                      </a:r>
                      <a:br>
                        <a:rPr lang="en-US" sz="1100" b="0" i="0" u="none" strike="noStrike" dirty="0">
                          <a:solidFill>
                            <a:srgbClr val="000000"/>
                          </a:solidFill>
                          <a:latin typeface="Calibri"/>
                        </a:rPr>
                      </a:br>
                      <a:r>
                        <a:rPr lang="en-US" sz="1100" b="0" i="0" u="none" strike="noStrike" dirty="0">
                          <a:solidFill>
                            <a:srgbClr val="000000"/>
                          </a:solidFill>
                          <a:latin typeface="Calibri"/>
                        </a:rPr>
                        <a:t>1. Make sense of problems and persevere </a:t>
                      </a:r>
                      <a:r>
                        <a:rPr lang="en-US" sz="1100" b="0" i="0" u="none" strike="noStrike" dirty="0" smtClean="0">
                          <a:solidFill>
                            <a:srgbClr val="000000"/>
                          </a:solidFill>
                          <a:latin typeface="Calibri"/>
                        </a:rPr>
                        <a:t>in solving </a:t>
                      </a:r>
                      <a:r>
                        <a:rPr lang="en-US" sz="1100" b="0" i="0" u="none" strike="noStrike" dirty="0">
                          <a:solidFill>
                            <a:srgbClr val="000000"/>
                          </a:solidFill>
                          <a:latin typeface="Calibri"/>
                        </a:rPr>
                        <a:t>them.</a:t>
                      </a:r>
                      <a:br>
                        <a:rPr lang="en-US" sz="1100" b="0" i="0" u="none" strike="noStrike" dirty="0">
                          <a:solidFill>
                            <a:srgbClr val="000000"/>
                          </a:solidFill>
                          <a:latin typeface="Calibri"/>
                        </a:rPr>
                      </a:br>
                      <a:endParaRPr lang="en-US" sz="1100" b="0" i="0" u="none" strike="noStrike" dirty="0">
                        <a:solidFill>
                          <a:srgbClr val="000000"/>
                        </a:solidFill>
                        <a:latin typeface="Calibri"/>
                      </a:endParaRPr>
                    </a:p>
                  </a:txBody>
                  <a:tcPr marL="9525" marR="9525" marT="9525" marB="0" anchor="b"/>
                </a:tc>
                <a:tc>
                  <a:txBody>
                    <a:bodyPr/>
                    <a:lstStyle/>
                    <a:p>
                      <a:pPr algn="ctr" fontAlgn="ctr"/>
                      <a:endParaRPr lang="en-US" sz="1000" b="1" i="0" u="none" strike="noStrike" dirty="0">
                        <a:solidFill>
                          <a:srgbClr val="000000"/>
                        </a:solidFill>
                        <a:latin typeface="arial"/>
                      </a:endParaRPr>
                    </a:p>
                  </a:txBody>
                  <a:tcPr marL="9525" marR="9525" marT="9525" marB="0" anchor="ctr"/>
                </a:tc>
                <a:tc>
                  <a:txBody>
                    <a:bodyPr/>
                    <a:lstStyle/>
                    <a:p>
                      <a:pPr algn="l" fontAlgn="b"/>
                      <a:r>
                        <a:rPr lang="en-US" sz="1100" b="0" i="0" u="sng" strike="noStrike" dirty="0">
                          <a:solidFill>
                            <a:srgbClr val="0000FF"/>
                          </a:solidFill>
                          <a:latin typeface="Calibri"/>
                          <a:hlinkClick r:id="rId3"/>
                        </a:rPr>
                        <a:t>Smart Board - Stem and Leaf Plots</a:t>
                      </a:r>
                      <a:endParaRPr lang="en-US" sz="1100" b="0" i="0" u="sng" strike="noStrike" dirty="0">
                        <a:solidFill>
                          <a:srgbClr val="0000FF"/>
                        </a:solidFill>
                        <a:latin typeface="Calibri"/>
                      </a:endParaRPr>
                    </a:p>
                  </a:txBody>
                  <a:tcPr marL="9525" marR="9525" marT="9525" marB="0" anchor="b"/>
                </a:tc>
              </a:tr>
            </a:tbl>
          </a:graphicData>
        </a:graphic>
      </p:graphicFrame>
      <p:sp>
        <p:nvSpPr>
          <p:cNvPr id="4" name="Title 1"/>
          <p:cNvSpPr>
            <a:spLocks noGrp="1"/>
          </p:cNvSpPr>
          <p:nvPr>
            <p:ph type="title"/>
          </p:nvPr>
        </p:nvSpPr>
        <p:spPr>
          <a:xfrm>
            <a:off x="457200" y="320040"/>
            <a:ext cx="7239000" cy="518160"/>
          </a:xfrm>
        </p:spPr>
        <p:txBody>
          <a:bodyPr>
            <a:normAutofit fontScale="90000"/>
          </a:bodyPr>
          <a:lstStyle/>
          <a:p>
            <a:r>
              <a:rPr lang="en-US" dirty="0" smtClean="0"/>
              <a:t>Smart Board Resources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066801"/>
          <a:ext cx="7239000" cy="3819524"/>
        </p:xfrm>
        <a:graphic>
          <a:graphicData uri="http://schemas.openxmlformats.org/drawingml/2006/table">
            <a:tbl>
              <a:tblPr firstRow="1" bandRow="1">
                <a:tableStyleId>{5C22544A-7EE6-4342-B048-85BDC9FD1C3A}</a:tableStyleId>
              </a:tblPr>
              <a:tblGrid>
                <a:gridCol w="2413000"/>
                <a:gridCol w="2413000"/>
                <a:gridCol w="2413000"/>
              </a:tblGrid>
              <a:tr h="369496">
                <a:tc>
                  <a:txBody>
                    <a:bodyPr/>
                    <a:lstStyle/>
                    <a:p>
                      <a:pPr algn="ctr" fontAlgn="b"/>
                      <a:r>
                        <a:rPr lang="en-US" sz="1600" b="0" i="0" u="none" strike="noStrike" dirty="0">
                          <a:solidFill>
                            <a:schemeClr val="bg1"/>
                          </a:solidFill>
                          <a:latin typeface="Calibri"/>
                        </a:rPr>
                        <a:t>Common Core Standard</a:t>
                      </a:r>
                    </a:p>
                  </a:txBody>
                  <a:tcPr marL="9525" marR="9525" marT="9525" marB="0" anchor="b"/>
                </a:tc>
                <a:tc>
                  <a:txBody>
                    <a:bodyPr/>
                    <a:lstStyle/>
                    <a:p>
                      <a:pPr algn="ctr" fontAlgn="b"/>
                      <a:r>
                        <a:rPr lang="en-US" sz="1600" b="0" i="0" u="none" strike="noStrike" dirty="0">
                          <a:solidFill>
                            <a:schemeClr val="bg1"/>
                          </a:solidFill>
                          <a:latin typeface="Calibri"/>
                        </a:rPr>
                        <a:t>Matched Arkansas Standard</a:t>
                      </a:r>
                    </a:p>
                  </a:txBody>
                  <a:tcPr marL="9525" marR="9525" marT="9525" marB="0" anchor="b"/>
                </a:tc>
                <a:tc>
                  <a:txBody>
                    <a:bodyPr/>
                    <a:lstStyle/>
                    <a:p>
                      <a:pPr algn="ctr" fontAlgn="b"/>
                      <a:r>
                        <a:rPr lang="en-US" sz="1600" b="0" i="0" u="none" strike="noStrike" dirty="0">
                          <a:solidFill>
                            <a:schemeClr val="bg1"/>
                          </a:solidFill>
                          <a:latin typeface="Calibri"/>
                        </a:rPr>
                        <a:t>Resource/Material</a:t>
                      </a:r>
                    </a:p>
                  </a:txBody>
                  <a:tcPr marL="9525" marR="9525" marT="9525" marB="0" anchor="b"/>
                </a:tc>
              </a:tr>
              <a:tr h="1764103">
                <a:tc>
                  <a:txBody>
                    <a:bodyPr/>
                    <a:lstStyle/>
                    <a:p>
                      <a:pPr algn="l" fontAlgn="b"/>
                      <a:r>
                        <a:rPr lang="en-US" sz="1100" b="0" i="0" u="none" strike="noStrike" dirty="0">
                          <a:solidFill>
                            <a:schemeClr val="accent6">
                              <a:lumMod val="50000"/>
                            </a:schemeClr>
                          </a:solidFill>
                          <a:latin typeface="Calibri"/>
                        </a:rPr>
                        <a:t>Geometry 4.G</a:t>
                      </a:r>
                      <a:r>
                        <a:rPr lang="en-US" sz="1100" b="0" i="0" u="none" strike="noStrike" dirty="0">
                          <a:solidFill>
                            <a:srgbClr val="000000"/>
                          </a:solidFill>
                          <a:latin typeface="Calibri"/>
                        </a:rPr>
                        <a:t/>
                      </a:r>
                      <a:br>
                        <a:rPr lang="en-US" sz="1100" b="0" i="0" u="none" strike="noStrike" dirty="0">
                          <a:solidFill>
                            <a:srgbClr val="000000"/>
                          </a:solidFill>
                          <a:latin typeface="Calibri"/>
                        </a:rPr>
                      </a:br>
                      <a:r>
                        <a:rPr lang="en-US" sz="1100" b="1" i="0" u="none" strike="noStrike" dirty="0">
                          <a:solidFill>
                            <a:srgbClr val="000000"/>
                          </a:solidFill>
                          <a:latin typeface="Calibri"/>
                        </a:rPr>
                        <a:t>Draw and identify lines and angles, and classify shapes by properties of their lines and angles.</a:t>
                      </a:r>
                      <a:br>
                        <a:rPr lang="en-US" sz="1100" b="1" i="0" u="none" strike="noStrike" dirty="0">
                          <a:solidFill>
                            <a:srgbClr val="000000"/>
                          </a:solidFill>
                          <a:latin typeface="Calibri"/>
                        </a:rPr>
                      </a:br>
                      <a:r>
                        <a:rPr lang="en-US" sz="1100" b="0" i="0" u="none" strike="noStrike" dirty="0">
                          <a:solidFill>
                            <a:srgbClr val="000000"/>
                          </a:solidFill>
                          <a:latin typeface="Calibri"/>
                        </a:rPr>
                        <a:t>3. Recognize a line of symmetry for a two-dimensional figure as a line across the figure such that the figure can be folded along the line into matching parts. Identify line-symmetric figures and draw lines of symmetry.</a:t>
                      </a:r>
                    </a:p>
                  </a:txBody>
                  <a:tcPr marL="9525" marR="9525" marT="9525" marB="0" anchor="b"/>
                </a:tc>
                <a:tc>
                  <a:txBody>
                    <a:bodyPr/>
                    <a:lstStyle/>
                    <a:p>
                      <a:pPr algn="l" fontAlgn="ctr"/>
                      <a:r>
                        <a:rPr lang="en-US" sz="1000" b="0" i="0" u="none" strike="noStrike" dirty="0">
                          <a:solidFill>
                            <a:srgbClr val="000000"/>
                          </a:solidFill>
                          <a:latin typeface="arial"/>
                        </a:rPr>
                        <a:t>AR.2.G.9.1 (G.9.2.1) Symmetry and Transformations: Use lines of symmetry to demonstrate and describe congruent figures within a two-dimensional figure</a:t>
                      </a:r>
                      <a:br>
                        <a:rPr lang="en-US" sz="1000" b="0" i="0" u="none" strike="noStrike" dirty="0">
                          <a:solidFill>
                            <a:srgbClr val="000000"/>
                          </a:solidFill>
                          <a:latin typeface="arial"/>
                        </a:rPr>
                      </a:br>
                      <a:r>
                        <a:rPr lang="en-US" sz="1000" b="0" i="0" u="none" strike="noStrike" dirty="0">
                          <a:solidFill>
                            <a:srgbClr val="000000"/>
                          </a:solidFill>
                          <a:latin typeface="arial"/>
                        </a:rPr>
                        <a:t>AR.3.G.9.1 (G.9.3.1) Symmetry and Transformations: Draw one or more lines of symmetry in a polygon</a:t>
                      </a:r>
                      <a:br>
                        <a:rPr lang="en-US" sz="1000" b="0" i="0" u="none" strike="noStrike" dirty="0">
                          <a:solidFill>
                            <a:srgbClr val="000000"/>
                          </a:solidFill>
                          <a:latin typeface="arial"/>
                        </a:rPr>
                      </a:br>
                      <a:r>
                        <a:rPr lang="en-US" sz="1000" b="0" i="0" u="none" strike="noStrike" dirty="0">
                          <a:solidFill>
                            <a:srgbClr val="000000"/>
                          </a:solidFill>
                          <a:latin typeface="arial"/>
                        </a:rPr>
                        <a:t>AR.6.G.9.1 (G.9.6.1) Symmetry and Transformations: Identify and describe line and rotational symmetry in two-dimensional shapes, patterns and designs</a:t>
                      </a:r>
                    </a:p>
                  </a:txBody>
                  <a:tcPr marL="9525" marR="9525" marT="9525" marB="0" anchor="ctr"/>
                </a:tc>
                <a:tc>
                  <a:txBody>
                    <a:bodyPr/>
                    <a:lstStyle/>
                    <a:p>
                      <a:pPr algn="l" fontAlgn="b"/>
                      <a:r>
                        <a:rPr lang="en-US" sz="1100" b="0" i="0" u="sng" strike="noStrike" dirty="0" err="1">
                          <a:solidFill>
                            <a:srgbClr val="0000FF"/>
                          </a:solidFill>
                          <a:latin typeface="Calibri"/>
                          <a:hlinkClick r:id="rId2"/>
                        </a:rPr>
                        <a:t>Brainpop</a:t>
                      </a:r>
                      <a:endParaRPr lang="en-US" sz="1100" b="0" i="0" u="sng" strike="noStrike" dirty="0">
                        <a:solidFill>
                          <a:srgbClr val="0000FF"/>
                        </a:solidFill>
                        <a:latin typeface="Calibri"/>
                      </a:endParaRPr>
                    </a:p>
                  </a:txBody>
                  <a:tcPr marL="9525" marR="9525" marT="9525" marB="0" anchor="b"/>
                </a:tc>
              </a:tr>
              <a:tr h="794458">
                <a:tc>
                  <a:txBody>
                    <a:bodyPr/>
                    <a:lstStyle/>
                    <a:p>
                      <a:pPr algn="l" fontAlgn="t"/>
                      <a:r>
                        <a:rPr lang="en-US" sz="1100" b="0" i="0" u="none" strike="noStrike" dirty="0">
                          <a:solidFill>
                            <a:schemeClr val="accent6">
                              <a:lumMod val="50000"/>
                            </a:schemeClr>
                          </a:solidFill>
                          <a:latin typeface="Calibri"/>
                        </a:rPr>
                        <a:t>Geometry 7.G</a:t>
                      </a:r>
                      <a:r>
                        <a:rPr lang="en-US" sz="1100" b="0" i="0" u="none" strike="noStrike" dirty="0">
                          <a:solidFill>
                            <a:srgbClr val="000000"/>
                          </a:solidFill>
                          <a:latin typeface="Calibri"/>
                        </a:rPr>
                        <a:t/>
                      </a:r>
                      <a:br>
                        <a:rPr lang="en-US" sz="1100" b="0" i="0" u="none" strike="noStrike" dirty="0">
                          <a:solidFill>
                            <a:srgbClr val="000000"/>
                          </a:solidFill>
                          <a:latin typeface="Calibri"/>
                        </a:rPr>
                      </a:br>
                      <a:r>
                        <a:rPr lang="en-US" sz="1100" b="1" i="0" u="none" strike="noStrike" dirty="0">
                          <a:solidFill>
                            <a:srgbClr val="000000"/>
                          </a:solidFill>
                          <a:latin typeface="Calibri"/>
                        </a:rPr>
                        <a:t>Solve real-life and mathematical problems involving angle measure, area, surface area, and volume.</a:t>
                      </a:r>
                      <a:br>
                        <a:rPr lang="en-US" sz="1100" b="1" i="0" u="none" strike="noStrike" dirty="0">
                          <a:solidFill>
                            <a:srgbClr val="000000"/>
                          </a:solidFill>
                          <a:latin typeface="Calibri"/>
                        </a:rPr>
                      </a:br>
                      <a:r>
                        <a:rPr lang="en-US" sz="1100" b="0" i="0" u="none" strike="noStrike" dirty="0">
                          <a:solidFill>
                            <a:srgbClr val="000000"/>
                          </a:solidFill>
                          <a:latin typeface="Calibri"/>
                        </a:rPr>
                        <a:t>4. Know the formulas for the area and circumference of a circle and use them to solve problems; give an informal derivation of the relationship between the circumference and area of a circle.</a:t>
                      </a:r>
                      <a:r>
                        <a:rPr lang="en-US" sz="1100" b="1" i="0" u="none" strike="noStrike" dirty="0">
                          <a:solidFill>
                            <a:srgbClr val="000000"/>
                          </a:solidFill>
                          <a:latin typeface="Calibri"/>
                        </a:rPr>
                        <a:t/>
                      </a:r>
                      <a:br>
                        <a:rPr lang="en-US" sz="1100" b="1" i="0" u="none" strike="noStrike" dirty="0">
                          <a:solidFill>
                            <a:srgbClr val="000000"/>
                          </a:solidFill>
                          <a:latin typeface="Calibri"/>
                        </a:rPr>
                      </a:br>
                      <a:endParaRPr lang="en-US" sz="1100" b="0" i="0" u="none" strike="noStrike" dirty="0">
                        <a:solidFill>
                          <a:srgbClr val="000000"/>
                        </a:solidFill>
                        <a:latin typeface="Calibri"/>
                      </a:endParaRPr>
                    </a:p>
                  </a:txBody>
                  <a:tcPr marL="9525" marR="9525" marT="9525" marB="0"/>
                </a:tc>
                <a:tc>
                  <a:txBody>
                    <a:bodyPr/>
                    <a:lstStyle/>
                    <a:p>
                      <a:pPr algn="l" fontAlgn="t"/>
                      <a:r>
                        <a:rPr lang="en-US" sz="1000" b="0" i="0" u="none" strike="noStrike">
                          <a:solidFill>
                            <a:srgbClr val="000000"/>
                          </a:solidFill>
                          <a:latin typeface="arial"/>
                        </a:rPr>
                        <a:t>AR.7.G.8.5 (G.8.7.5) Characteristics of Geometric Shapes: Model and develop the concept that pi (π) is the ratio of the circumference to the diameter of any circle</a:t>
                      </a:r>
                    </a:p>
                  </a:txBody>
                  <a:tcPr marL="9525" marR="9525" marT="9525" marB="0"/>
                </a:tc>
                <a:tc>
                  <a:txBody>
                    <a:bodyPr/>
                    <a:lstStyle/>
                    <a:p>
                      <a:pPr algn="l" fontAlgn="b"/>
                      <a:r>
                        <a:rPr lang="en-US" sz="1100" b="0" i="0" u="sng" strike="noStrike" dirty="0">
                          <a:solidFill>
                            <a:srgbClr val="0000FF"/>
                          </a:solidFill>
                          <a:latin typeface="Calibri"/>
                          <a:hlinkClick r:id="rId3"/>
                        </a:rPr>
                        <a:t>PBS Teachers - Math</a:t>
                      </a:r>
                      <a:endParaRPr lang="en-US" sz="1100" b="0" i="0" u="sng" strike="noStrike" dirty="0">
                        <a:solidFill>
                          <a:srgbClr val="0000FF"/>
                        </a:solidFill>
                        <a:latin typeface="Calibri"/>
                      </a:endParaRPr>
                    </a:p>
                  </a:txBody>
                  <a:tcPr marL="9525" marR="9525" marT="9525" marB="0" anchor="b"/>
                </a:tc>
              </a:tr>
            </a:tbl>
          </a:graphicData>
        </a:graphic>
      </p:graphicFrame>
      <p:sp>
        <p:nvSpPr>
          <p:cNvPr id="4" name="Title 1"/>
          <p:cNvSpPr>
            <a:spLocks noGrp="1"/>
          </p:cNvSpPr>
          <p:nvPr>
            <p:ph type="title"/>
          </p:nvPr>
        </p:nvSpPr>
        <p:spPr>
          <a:xfrm>
            <a:off x="457200" y="320040"/>
            <a:ext cx="7239000" cy="518160"/>
          </a:xfrm>
        </p:spPr>
        <p:txBody>
          <a:bodyPr>
            <a:normAutofit fontScale="90000"/>
          </a:bodyPr>
          <a:lstStyle/>
          <a:p>
            <a:r>
              <a:rPr lang="en-US" dirty="0" smtClean="0"/>
              <a:t>Internet Resources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143000"/>
            <a:ext cx="6255488" cy="1362075"/>
          </a:xfrm>
        </p:spPr>
        <p:txBody>
          <a:bodyPr/>
          <a:lstStyle/>
          <a:p>
            <a:r>
              <a:rPr lang="en-US" dirty="0" smtClean="0"/>
              <a:t>England School District </a:t>
            </a:r>
            <a:r>
              <a:rPr lang="en-US" dirty="0" err="1" smtClean="0"/>
              <a:t>Wikispace</a:t>
            </a:r>
            <a:endParaRPr lang="en-US" dirty="0"/>
          </a:p>
        </p:txBody>
      </p:sp>
      <p:sp>
        <p:nvSpPr>
          <p:cNvPr id="3" name="Text Placeholder 2"/>
          <p:cNvSpPr>
            <a:spLocks noGrp="1"/>
          </p:cNvSpPr>
          <p:nvPr>
            <p:ph type="body" idx="1"/>
          </p:nvPr>
        </p:nvSpPr>
        <p:spPr>
          <a:xfrm>
            <a:off x="1066800" y="2895600"/>
            <a:ext cx="6255488" cy="743507"/>
          </a:xfrm>
        </p:spPr>
        <p:txBody>
          <a:bodyPr/>
          <a:lstStyle/>
          <a:p>
            <a:r>
              <a:rPr lang="en-US" dirty="0" smtClean="0">
                <a:hlinkClick r:id="rId2"/>
              </a:rPr>
              <a:t>http://england-school-district.wikispaces.com</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Custom 3">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DE930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122</TotalTime>
  <Words>689</Words>
  <Application>Microsoft Office PowerPoint</Application>
  <PresentationFormat>On-screen Show (4:3)</PresentationFormat>
  <Paragraphs>72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Opulent</vt:lpstr>
      <vt:lpstr>123 – Math, Common core and Technology</vt:lpstr>
      <vt:lpstr>Math and  Common core in arkansas</vt:lpstr>
      <vt:lpstr>Common core mathematical practices</vt:lpstr>
      <vt:lpstr>Ipad Resources</vt:lpstr>
      <vt:lpstr>Ipad Resources</vt:lpstr>
      <vt:lpstr>Smart Board Resources</vt:lpstr>
      <vt:lpstr>Smart Board Resources</vt:lpstr>
      <vt:lpstr>Internet Resources</vt:lpstr>
      <vt:lpstr>England School District Wikispace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123 – Math, Common core and Technology</dc:title>
  <dc:creator>Melinda Oyler</dc:creator>
  <cp:lastModifiedBy>Melinda Oyler</cp:lastModifiedBy>
  <cp:revision>19</cp:revision>
  <dcterms:created xsi:type="dcterms:W3CDTF">2012-06-13T19:04:16Z</dcterms:created>
  <dcterms:modified xsi:type="dcterms:W3CDTF">2012-06-19T22:20:49Z</dcterms:modified>
</cp:coreProperties>
</file>